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  <p:embeddedFont>
      <p:font typeface="Playfair Display"/>
      <p:regular r:id="rId23"/>
      <p:bold r:id="rId24"/>
      <p:italic r:id="rId25"/>
      <p:boldItalic r:id="rId26"/>
    </p:embeddedFont>
    <p:embeddedFont>
      <p:font typeface="Abril Fatface"/>
      <p:regular r:id="rId27"/>
    </p:embeddedFont>
    <p:embeddedFont>
      <p:font typeface="EB Garamond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22" Type="http://schemas.openxmlformats.org/officeDocument/2006/relationships/font" Target="fonts/Nunito-boldItalic.fntdata"/><Relationship Id="rId21" Type="http://schemas.openxmlformats.org/officeDocument/2006/relationships/font" Target="fonts/Nunito-italic.fntdata"/><Relationship Id="rId24" Type="http://schemas.openxmlformats.org/officeDocument/2006/relationships/font" Target="fonts/PlayfairDisplay-bold.fntdata"/><Relationship Id="rId23" Type="http://schemas.openxmlformats.org/officeDocument/2006/relationships/font" Target="fonts/PlayfairDisplay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layfairDisplay-boldItalic.fntdata"/><Relationship Id="rId25" Type="http://schemas.openxmlformats.org/officeDocument/2006/relationships/font" Target="fonts/PlayfairDisplay-italic.fntdata"/><Relationship Id="rId28" Type="http://schemas.openxmlformats.org/officeDocument/2006/relationships/font" Target="fonts/EBGaramond-regular.fntdata"/><Relationship Id="rId27" Type="http://schemas.openxmlformats.org/officeDocument/2006/relationships/font" Target="fonts/AbrilFatfac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EBGaramon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EBGaramond-boldItalic.fntdata"/><Relationship Id="rId30" Type="http://schemas.openxmlformats.org/officeDocument/2006/relationships/font" Target="fonts/EBGaramond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Nunito-regular.fntdata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Shape 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Shape 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Shape 18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Shape 1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Shape 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Shape 26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Shape 2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Shape 30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Shape 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Shape 3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Shape 35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Shape 1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Shape 11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Shape 1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Shape 119"/>
          <p:cNvSpPr txBox="1"/>
          <p:nvPr>
            <p:ph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Shape 4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Shape 4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Shape 4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Shape 6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Shape 62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Shape 8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Shape 8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Shape 8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Shape 89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Shape 9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Shape 93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Shape 100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 Time Project</a:t>
            </a:r>
            <a:endParaRPr/>
          </a:p>
        </p:txBody>
      </p:sp>
      <p:sp>
        <p:nvSpPr>
          <p:cNvPr id="129" name="Shape 129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Ayesha Khan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went:</a:t>
            </a:r>
            <a:endParaRPr/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819150" y="1990725"/>
            <a:ext cx="27615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Managing both school and working my way through the 20 time project was found to be fairly difficult.</a:t>
            </a:r>
            <a:endParaRPr sz="1800"/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2975" y="1637150"/>
            <a:ext cx="3713980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Experience?</a:t>
            </a:r>
            <a:endParaRPr/>
          </a:p>
        </p:txBody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819150" y="19907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The experience was enriching and the daily logs gave a sense of completion when looking back at them.</a:t>
            </a:r>
            <a:endParaRPr sz="1800"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9775" y="2405850"/>
            <a:ext cx="3479525" cy="25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Didn’t Work:</a:t>
            </a:r>
            <a:endParaRPr/>
          </a:p>
        </p:txBody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819150" y="1990725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 often forgot to keep the logs up to date, also creating a poem every week is actually very difficult, and the creativity required when writing poems. After 6 poems I didn’t have any inspiration.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150" y="2272025"/>
            <a:ext cx="4128649" cy="188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Future:</a:t>
            </a:r>
            <a:endParaRPr/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819150" y="1990725"/>
            <a:ext cx="30996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I intend to continue to learn Korean, and work on my skills when it comes to wood carving.</a:t>
            </a:r>
            <a:endParaRPr sz="1800"/>
          </a:p>
        </p:txBody>
      </p:sp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7525" y="1695475"/>
            <a:ext cx="2638077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Your Time!!</a:t>
            </a:r>
            <a:endParaRPr/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3125" y="1870950"/>
            <a:ext cx="4557750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Premise of the Project</a:t>
            </a:r>
            <a:endParaRPr/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Premise that was ultimately chosen for this project was to </a:t>
            </a:r>
            <a:r>
              <a:rPr lang="en" sz="1800"/>
              <a:t>experience</a:t>
            </a:r>
            <a:r>
              <a:rPr lang="en" sz="1800"/>
              <a:t> various types of projects and to expand my knowledge in various topics and subjects.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The Repositories created consisted of:</a:t>
            </a:r>
            <a:br>
              <a:rPr lang="en" sz="1800"/>
            </a:br>
            <a:r>
              <a:rPr lang="en" sz="1800"/>
              <a:t>- A weekly poetry repository</a:t>
            </a:r>
            <a:br>
              <a:rPr lang="en" sz="1800"/>
            </a:br>
            <a:r>
              <a:rPr lang="en" sz="1800"/>
              <a:t>- Design project (Total 2 projects)</a:t>
            </a:r>
            <a:br>
              <a:rPr lang="en" sz="1800"/>
            </a:br>
            <a:r>
              <a:rPr lang="en" sz="1800"/>
              <a:t>- Various stages of learning Korean</a:t>
            </a:r>
            <a:br>
              <a:rPr lang="en" sz="1800"/>
            </a:br>
            <a:r>
              <a:rPr lang="en" sz="1800"/>
              <a:t>- Weekly Log</a:t>
            </a:r>
            <a:br>
              <a:rPr lang="en"/>
            </a:b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8675" y="2573300"/>
            <a:ext cx="2359100" cy="23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Repository 1: Poetry</a:t>
            </a:r>
            <a:endParaRPr/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4738000" y="1800200"/>
            <a:ext cx="377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this repository I had intended to create and upload a new poem every week. The purpose behind this project was to look at a form of self expression that was different from what I would opt to. </a:t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2039610"/>
            <a:ext cx="3776099" cy="1969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Sample: Trust (an excerpt) </a:t>
            </a:r>
            <a:endParaRPr/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819150" y="1990725"/>
            <a:ext cx="7505700" cy="19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Abril Fatface"/>
                <a:ea typeface="Abril Fatface"/>
                <a:cs typeface="Abril Fatface"/>
                <a:sym typeface="Abril Fatface"/>
              </a:rPr>
              <a:t>“</a:t>
            </a:r>
            <a:r>
              <a:rPr lang="en" sz="1800">
                <a:solidFill>
                  <a:srgbClr val="24292E"/>
                </a:solidFill>
                <a:latin typeface="EB Garamond"/>
                <a:ea typeface="EB Garamond"/>
                <a:cs typeface="EB Garamond"/>
                <a:sym typeface="EB Garamond"/>
              </a:rPr>
              <a:t>It’s like the crust of a pie,</a:t>
            </a:r>
            <a:br>
              <a:rPr lang="en" sz="1800">
                <a:solidFill>
                  <a:srgbClr val="24292E"/>
                </a:solidFill>
                <a:latin typeface="EB Garamond"/>
                <a:ea typeface="EB Garamond"/>
                <a:cs typeface="EB Garamond"/>
                <a:sym typeface="EB Garamond"/>
              </a:rPr>
            </a:br>
            <a:r>
              <a:rPr lang="en" sz="1800">
                <a:solidFill>
                  <a:srgbClr val="24292E"/>
                </a:solidFill>
                <a:latin typeface="EB Garamond"/>
                <a:ea typeface="EB Garamond"/>
                <a:cs typeface="EB Garamond"/>
                <a:sym typeface="EB Garamond"/>
              </a:rPr>
              <a:t>Plain and dry,</a:t>
            </a:r>
            <a:br>
              <a:rPr lang="en" sz="1800">
                <a:solidFill>
                  <a:srgbClr val="24292E"/>
                </a:solidFill>
                <a:latin typeface="EB Garamond"/>
                <a:ea typeface="EB Garamond"/>
                <a:cs typeface="EB Garamond"/>
                <a:sym typeface="EB Garamond"/>
              </a:rPr>
            </a:br>
            <a:r>
              <a:rPr lang="en" sz="1800">
                <a:solidFill>
                  <a:srgbClr val="24292E"/>
                </a:solidFill>
                <a:latin typeface="EB Garamond"/>
                <a:ea typeface="EB Garamond"/>
                <a:cs typeface="EB Garamond"/>
                <a:sym typeface="EB Garamond"/>
              </a:rPr>
              <a:t>But it holds together everything that’s inside,</a:t>
            </a:r>
            <a:br>
              <a:rPr lang="en" sz="1800">
                <a:solidFill>
                  <a:srgbClr val="24292E"/>
                </a:solidFill>
                <a:latin typeface="EB Garamond"/>
                <a:ea typeface="EB Garamond"/>
                <a:cs typeface="EB Garamond"/>
                <a:sym typeface="EB Garamond"/>
              </a:rPr>
            </a:br>
            <a:r>
              <a:rPr lang="en" sz="1800">
                <a:solidFill>
                  <a:srgbClr val="24292E"/>
                </a:solidFill>
                <a:latin typeface="EB Garamond"/>
                <a:ea typeface="EB Garamond"/>
                <a:cs typeface="EB Garamond"/>
                <a:sym typeface="EB Garamond"/>
              </a:rPr>
              <a:t>Everything that we hide</a:t>
            </a:r>
            <a:r>
              <a:rPr lang="en" sz="3000">
                <a:solidFill>
                  <a:srgbClr val="24292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”</a:t>
            </a:r>
            <a:endParaRPr sz="3000">
              <a:solidFill>
                <a:srgbClr val="24292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Repository 2: Wooden Design Pieces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There are a total of 2 projects that I worked on and documented.</a:t>
            </a:r>
            <a:endParaRPr sz="16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The 1st: a piece I started by chance during my peer tutoring class</a:t>
            </a:r>
            <a:endParaRPr sz="16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The 2nd: A piece that had been planned </a:t>
            </a:r>
            <a:endParaRPr sz="1600"/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2675" y="2984771"/>
            <a:ext cx="4012170" cy="170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Piece 1: </a:t>
            </a:r>
            <a:endParaRPr/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819150" y="1601925"/>
            <a:ext cx="34263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This first piece I created by chance. </a:t>
            </a:r>
            <a:br>
              <a:rPr lang="en" sz="1400"/>
            </a:br>
            <a:endParaRPr sz="1400"/>
          </a:p>
        </p:txBody>
      </p:sp>
      <p:sp>
        <p:nvSpPr>
          <p:cNvPr id="163" name="Shape 163"/>
          <p:cNvSpPr txBox="1"/>
          <p:nvPr/>
        </p:nvSpPr>
        <p:spPr>
          <a:xfrm>
            <a:off x="819150" y="2122725"/>
            <a:ext cx="7824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Start:</a:t>
            </a:r>
            <a:endParaRPr sz="1800"/>
          </a:p>
        </p:txBody>
      </p:sp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1475" y="2052749"/>
            <a:ext cx="2002579" cy="267010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/>
        </p:nvSpPr>
        <p:spPr>
          <a:xfrm>
            <a:off x="4898600" y="2122725"/>
            <a:ext cx="10029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Finish:</a:t>
            </a:r>
            <a:endParaRPr sz="1800"/>
          </a:p>
        </p:txBody>
      </p:sp>
      <p:pic>
        <p:nvPicPr>
          <p:cNvPr id="166" name="Shape 1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470639" y="2413313"/>
            <a:ext cx="2649923" cy="198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Piece 2: </a:t>
            </a:r>
            <a:endParaRPr/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819150" y="1990725"/>
            <a:ext cx="23415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This piece was based off of a sketch that I had drawn over the summer: It isn’t a masterpiece, but I’m happy that I was able to do as well as I did.</a:t>
            </a:r>
            <a:endParaRPr sz="1600"/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2250" y="1400225"/>
            <a:ext cx="2278875" cy="30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 rotWithShape="1">
          <a:blip r:embed="rId4">
            <a:alphaModFix/>
          </a:blip>
          <a:srcRect b="3078" l="17682" r="18341" t="8698"/>
          <a:stretch/>
        </p:blipFill>
        <p:spPr>
          <a:xfrm>
            <a:off x="6228175" y="1257462"/>
            <a:ext cx="1807799" cy="3324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Repository 3: Learning How to Read Korean</a:t>
            </a:r>
            <a:endParaRPr/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819150" y="1990725"/>
            <a:ext cx="3368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 was able to get to the point where I know the alphabet and how to read it. I am unable to read fluently, I </a:t>
            </a:r>
            <a:r>
              <a:rPr lang="en" sz="1800"/>
              <a:t>also can’t understand what’s written</a:t>
            </a:r>
            <a:r>
              <a:rPr lang="en" sz="1800"/>
              <a:t>.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33A44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7875" y="1695475"/>
            <a:ext cx="3368100" cy="2958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Cont.</a:t>
            </a:r>
            <a:endParaRPr/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 do know a few simple words, they’re however the most basic: (pronunciation)</a:t>
            </a:r>
            <a:endParaRPr sz="16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Apple - </a:t>
            </a:r>
            <a:r>
              <a:rPr lang="en" sz="1600">
                <a:solidFill>
                  <a:srgbClr val="212121"/>
                </a:solidFill>
                <a:highlight>
                  <a:srgbClr val="FFFFFF"/>
                </a:highlight>
              </a:rPr>
              <a:t>사과 (Sagwa)                        USA - 미국 (Migug)</a:t>
            </a:r>
            <a:br>
              <a:rPr lang="en" sz="1600">
                <a:solidFill>
                  <a:srgbClr val="212121"/>
                </a:solidFill>
                <a:highlight>
                  <a:srgbClr val="FFFFFF"/>
                </a:highlight>
              </a:rPr>
            </a:br>
            <a:r>
              <a:rPr lang="en" sz="1600">
                <a:solidFill>
                  <a:srgbClr val="212121"/>
                </a:solidFill>
                <a:highlight>
                  <a:srgbClr val="FFFFFF"/>
                </a:highlight>
              </a:rPr>
              <a:t>Banana - </a:t>
            </a:r>
            <a:r>
              <a:rPr lang="en" sz="1600">
                <a:solidFill>
                  <a:srgbClr val="233A44"/>
                </a:solidFill>
              </a:rPr>
              <a:t>바나나 (banana)		  China - 중국 (Jung-gug)</a:t>
            </a:r>
            <a:br>
              <a:rPr lang="en" sz="1600">
                <a:solidFill>
                  <a:srgbClr val="233A44"/>
                </a:solidFill>
              </a:rPr>
            </a:br>
            <a:r>
              <a:rPr lang="en" sz="1600">
                <a:solidFill>
                  <a:srgbClr val="233A44"/>
                </a:solidFill>
              </a:rPr>
              <a:t>me - 나는 (Naneun)			  Korea - 한국 (Hangug)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